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485" r:id="rId3"/>
    <p:sldId id="486" r:id="rId4"/>
    <p:sldId id="269" r:id="rId5"/>
    <p:sldId id="487" r:id="rId6"/>
    <p:sldId id="261" r:id="rId7"/>
    <p:sldId id="262" r:id="rId8"/>
    <p:sldId id="265" r:id="rId9"/>
    <p:sldId id="264" r:id="rId10"/>
    <p:sldId id="266" r:id="rId11"/>
    <p:sldId id="488" r:id="rId12"/>
    <p:sldId id="489" r:id="rId13"/>
    <p:sldId id="490" r:id="rId14"/>
    <p:sldId id="491" r:id="rId15"/>
    <p:sldId id="49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8"/>
  </p:normalViewPr>
  <p:slideViewPr>
    <p:cSldViewPr snapToGrid="0">
      <p:cViewPr varScale="1">
        <p:scale>
          <a:sx n="119" d="100"/>
          <a:sy n="119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C0C02-F9F8-6447-AF3B-69082DDE3D05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6C4C2-F0E4-5F46-80E8-CD16FC923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3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73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507A2-D477-7E7E-A216-7FC79C8B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DC4A53-789F-BA05-4F83-EDA9C2896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D53AA-9167-7193-AC9B-41DFD4A84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A526-8D92-E3BA-F680-F98EBD7B9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29F8-EBD1-E859-9452-80FDFCDE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AE1B00-D746-D6C3-755C-3D9845D2D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B4298-39FD-44B0-3A13-120D25BC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A201-8030-774D-910B-6228DB413747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9B32-EFDF-E236-BAE2-AEEC2CCD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B683B-1CC4-9BAF-0CAE-BD15F55BA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6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B07F-B69C-5917-51CF-963D8141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3E8D1-AEBA-046C-B2BE-900B41E42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B689E-064A-BA88-038C-1B86BA2A3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A201-8030-774D-910B-6228DB413747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4705B-9EBE-C154-8779-C940B9ED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7C136-C98F-18F4-EB66-970A889E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D6F163-8E05-E3CE-C26B-34272CD2A1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667119-7B71-1F68-6067-8C1A4B1E7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77E52-6E01-BF1F-BB21-CA9113B65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A201-8030-774D-910B-6228DB413747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AAB95-C198-4EFB-15EF-4D37D5816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2F515-3EF0-9ADF-5804-45BFC9564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66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D7BE-0A3F-CA4C-46E3-FE1342E94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25397-097E-3BBA-F772-B1A1B203B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D1E5C-7FEC-C5CF-7AF6-231B41CC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A201-8030-774D-910B-6228DB413747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30573-09FB-1500-5C32-A51C9BBD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5C0A6-165D-B318-3D87-E6C11134D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9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0374-3017-4B79-FD6F-3D771D5A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CD0D1-7FC1-B335-9AFC-569ACD42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31A6C-F792-496F-D2D4-238AE5819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A201-8030-774D-910B-6228DB413747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496AD-2276-92F4-068C-16ABD34D8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596B3-BF06-A11C-58A5-D5C1171F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8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1EF7-F84B-2EFB-CCF3-C3EA26BE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748C7-00A5-826B-740A-CC341A17C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5B745-3EE0-82FF-7B33-FB9CA69D4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A75D2-1341-605B-6BB7-DC9AF1A8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A201-8030-774D-910B-6228DB413747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4B5DF-9C50-296E-E53B-550D1A89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375E4-212A-F663-D32C-9FD47B052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67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22777-6BBE-3AD9-4381-B2448D2A9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8275-A617-822E-2921-616AC82B2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28A06-BEA2-738E-0431-94E1A6623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C2B690-08B7-2AB6-B90D-5DF8DC571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6619BD-E161-B449-B3C1-5CE03480E6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C6D8D5-16CD-4375-F007-6F9C9E5C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A201-8030-774D-910B-6228DB413747}" type="datetimeFigureOut">
              <a:rPr lang="en-US" smtClean="0"/>
              <a:t>5/20/25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61F731-0C21-CB73-A665-50D88E7A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5AC19-7B96-1834-5EDD-FC9F41D71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0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FE39-00B8-95EE-0FD4-D8AA319B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E38C0-419F-A19E-1154-8284F0422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A201-8030-774D-910B-6228DB413747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18521-4103-B110-F766-4C4076729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D8E10-FBCC-CC06-5208-F2D6D15F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43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7DEA1-AA6A-EABB-E0B3-B8EA4992D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A201-8030-774D-910B-6228DB413747}" type="datetimeFigureOut">
              <a:rPr lang="en-US" smtClean="0"/>
              <a:t>5/20/25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4BC3F3-B63A-8641-EE30-974746ECA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6992E-8C8F-AE7D-BB2D-A3C06E947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57948-571B-2119-9128-0A86C037F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86786-EB1C-A3A3-725A-F397ECCED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8FDC7-29B0-EA31-6DC6-E02F4C32F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5AEE0-647D-2750-86BE-395E17E45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A201-8030-774D-910B-6228DB413747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A9A78-0CB2-3476-5B76-DF9D26DC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6376A-8933-836D-D234-8085B58DD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3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E4E7-7486-5EFD-A91A-C6567213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19EA80-6F12-A31C-CA8A-86C358492A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8A5A1-5E2D-EEBC-EA86-0F20824D9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73789-D33D-E5B2-8209-03F593B9A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A201-8030-774D-910B-6228DB413747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7BA68-4340-E7DA-0DE0-C9A69375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653A0-BC10-BCFB-6AEC-0DE3F08D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5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F4FA0-20E3-26E2-EF10-93665CD69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75F3A-D16C-A3D7-9F81-951A0A9A2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F3148-F778-0D3D-AB74-6B3B3356B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6DA201-8030-774D-910B-6228DB413747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E629D-29A5-1A73-6896-6D0EB3357E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79C3C-271A-ADDB-A3F9-876F8687C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18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7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gif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6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6A5429-266E-0237-8522-16E4358046CC}"/>
              </a:ext>
            </a:extLst>
          </p:cNvPr>
          <p:cNvSpPr txBox="1"/>
          <p:nvPr/>
        </p:nvSpPr>
        <p:spPr>
          <a:xfrm>
            <a:off x="673395" y="86061"/>
            <a:ext cx="1084521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Campus Cedars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6 Meeting (Tuesday, May 20): Semantic Segmentation of Prostate Cancer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Biopsy Tissue Using Deep Learning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 (Prostate Cancer Grade Assessment) Challenge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Omar Lab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Biomedicine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Coaches: Okan Ozdemir and Rish Sharma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20, 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C64787-C75B-7F17-C4B4-EE810D72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30" y="2068083"/>
            <a:ext cx="2280501" cy="2288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C22F8-1428-4E1C-A2BB-739F2CA2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276" y="2076346"/>
            <a:ext cx="2280501" cy="22805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6BD353-20D2-BFF4-1949-A5B0CAE1CF19}"/>
              </a:ext>
            </a:extLst>
          </p:cNvPr>
          <p:cNvCxnSpPr/>
          <p:nvPr/>
        </p:nvCxnSpPr>
        <p:spPr>
          <a:xfrm>
            <a:off x="4561242" y="3212465"/>
            <a:ext cx="3367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06C876-5994-3164-B80C-DB81434691F3}"/>
              </a:ext>
            </a:extLst>
          </p:cNvPr>
          <p:cNvSpPr txBox="1"/>
          <p:nvPr/>
        </p:nvSpPr>
        <p:spPr>
          <a:xfrm>
            <a:off x="4956452" y="3244334"/>
            <a:ext cx="290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1875395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35533A-876A-46CA-DADC-578A5DD6B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6" y="640996"/>
            <a:ext cx="5471160" cy="986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62BD7-5EE7-830F-EDA9-A2CB5E29AE1D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6: Loss Function and Metrics for Semantic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41D1C-886E-A3B3-2B54-B0774F606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29" y="6290848"/>
            <a:ext cx="3422746" cy="374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0E64C-9386-67A7-A043-BEE150948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80" y="5469968"/>
            <a:ext cx="3238225" cy="711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B573C-3883-7A5F-364A-C9B82B971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29" y="1862874"/>
            <a:ext cx="3098800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95539-D8AD-3886-682E-BF9DF18EE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960" y="2542102"/>
            <a:ext cx="15240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7CC17-0BB9-457A-F6EE-95EA7C032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16" y="3027988"/>
            <a:ext cx="32766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23A07-8DD6-747F-F711-9088E21B99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960" y="3719328"/>
            <a:ext cx="1549400" cy="33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661860-3D6C-8D0A-1665-7A293927C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899" y="4180402"/>
            <a:ext cx="3182671" cy="6700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F8598F-3B4D-A58B-8484-A821C0920B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20" y="4888834"/>
            <a:ext cx="1511300" cy="33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2C2033-E2F0-89FE-D835-52A325A445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5631" y="5162739"/>
            <a:ext cx="2073233" cy="836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973287-6351-2FBC-787C-B7030C689C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8026" y="1134460"/>
            <a:ext cx="1803400" cy="66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4A094C-DFB7-7D11-2250-681D30B680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0898" y="1116464"/>
            <a:ext cx="1803400" cy="660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B8A478-D5DE-3A59-B676-4274E7139716}"/>
              </a:ext>
            </a:extLst>
          </p:cNvPr>
          <p:cNvSpPr txBox="1"/>
          <p:nvPr/>
        </p:nvSpPr>
        <p:spPr>
          <a:xfrm>
            <a:off x="6514374" y="1734875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80D298-7A13-B99F-BD8D-505CB62626A4}"/>
              </a:ext>
            </a:extLst>
          </p:cNvPr>
          <p:cNvSpPr txBox="1"/>
          <p:nvPr/>
        </p:nvSpPr>
        <p:spPr>
          <a:xfrm>
            <a:off x="9959373" y="1694344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4DF48F-6C32-CBE9-C417-4C5CA5FDC3F3}"/>
              </a:ext>
            </a:extLst>
          </p:cNvPr>
          <p:cNvCxnSpPr/>
          <p:nvPr/>
        </p:nvCxnSpPr>
        <p:spPr>
          <a:xfrm>
            <a:off x="8573845" y="1430767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8B744D-ED0D-47AB-7A12-9D29993F156B}"/>
              </a:ext>
            </a:extLst>
          </p:cNvPr>
          <p:cNvSpPr txBox="1"/>
          <p:nvPr/>
        </p:nvSpPr>
        <p:spPr>
          <a:xfrm>
            <a:off x="8633553" y="1496879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IOU=1.0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352E484-830B-058A-3708-8BFA7EC006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8026" y="2542102"/>
            <a:ext cx="1803400" cy="660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6D81A0-FC05-1BF4-522A-188E213A60F8}"/>
              </a:ext>
            </a:extLst>
          </p:cNvPr>
          <p:cNvSpPr txBox="1"/>
          <p:nvPr/>
        </p:nvSpPr>
        <p:spPr>
          <a:xfrm>
            <a:off x="6514374" y="3142517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9C2057-BEB2-BD50-85B0-498B2A0F29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8094" y="2556651"/>
            <a:ext cx="2055295" cy="5614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F9B226-36BC-88ED-2252-3513AC66BE0F}"/>
              </a:ext>
            </a:extLst>
          </p:cNvPr>
          <p:cNvSpPr txBox="1"/>
          <p:nvPr/>
        </p:nvSpPr>
        <p:spPr>
          <a:xfrm>
            <a:off x="9885135" y="3091940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B03449-2ABE-EE1A-0081-7A525D4C69EA}"/>
              </a:ext>
            </a:extLst>
          </p:cNvPr>
          <p:cNvCxnSpPr/>
          <p:nvPr/>
        </p:nvCxnSpPr>
        <p:spPr>
          <a:xfrm>
            <a:off x="8506537" y="2777210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31FB53A-FBDC-F07F-0093-7585B8A9E29B}"/>
              </a:ext>
            </a:extLst>
          </p:cNvPr>
          <p:cNvSpPr txBox="1"/>
          <p:nvPr/>
        </p:nvSpPr>
        <p:spPr>
          <a:xfrm>
            <a:off x="8468734" y="2822635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IOU=0.33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0071721-D5C9-30C1-5742-9FB008794C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1682" y="3787308"/>
            <a:ext cx="1803400" cy="66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9796493-EEA5-B4B2-C0CC-D60E04D5AA2C}"/>
              </a:ext>
            </a:extLst>
          </p:cNvPr>
          <p:cNvSpPr txBox="1"/>
          <p:nvPr/>
        </p:nvSpPr>
        <p:spPr>
          <a:xfrm>
            <a:off x="6498030" y="4387723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8EE7146-2FF2-33E0-A7E8-C25B6614A9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0785" y="3829620"/>
            <a:ext cx="2292949" cy="634971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7D1E2-1CD4-B625-D463-18288BA22550}"/>
              </a:ext>
            </a:extLst>
          </p:cNvPr>
          <p:cNvCxnSpPr/>
          <p:nvPr/>
        </p:nvCxnSpPr>
        <p:spPr>
          <a:xfrm>
            <a:off x="8506537" y="4014995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69E1CBC-12AE-FE23-E05E-B1F022EB9D75}"/>
              </a:ext>
            </a:extLst>
          </p:cNvPr>
          <p:cNvSpPr txBox="1"/>
          <p:nvPr/>
        </p:nvSpPr>
        <p:spPr>
          <a:xfrm>
            <a:off x="8468734" y="4060420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IOU=0.00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6B9C00-9206-E83B-493F-E0D50550D4C5}"/>
              </a:ext>
            </a:extLst>
          </p:cNvPr>
          <p:cNvSpPr txBox="1"/>
          <p:nvPr/>
        </p:nvSpPr>
        <p:spPr>
          <a:xfrm>
            <a:off x="7143856" y="6036902"/>
            <a:ext cx="421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Intersection over Union between ground truth and predicted mask pairs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FA7997-44CA-5359-2891-D1622A2732E9}"/>
              </a:ext>
            </a:extLst>
          </p:cNvPr>
          <p:cNvSpPr txBox="1"/>
          <p:nvPr/>
        </p:nvSpPr>
        <p:spPr>
          <a:xfrm>
            <a:off x="9959372" y="4407889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</p:spTree>
    <p:extLst>
      <p:ext uri="{BB962C8B-B14F-4D97-AF65-F5344CB8AC3E}">
        <p14:creationId xmlns:p14="http://schemas.microsoft.com/office/powerpoint/2010/main" val="1581330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931B5A-F6BF-BE6C-D3EA-DFB1562E9494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7: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Image Segmentation Using K-means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2617D-481E-7542-CD49-7A37DF21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" y="526076"/>
            <a:ext cx="7198242" cy="3038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CCC93F-5849-1A6F-1ECA-13837A3A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5" y="3646928"/>
            <a:ext cx="7369427" cy="3136644"/>
          </a:xfrm>
          <a:prstGeom prst="rect">
            <a:avLst/>
          </a:prstGeom>
        </p:spPr>
      </p:pic>
      <p:pic>
        <p:nvPicPr>
          <p:cNvPr id="7" name="Picture 2" descr="Clustering with Scikit with GIFs - dashee87.github.io">
            <a:extLst>
              <a:ext uri="{FF2B5EF4-FFF2-40B4-BE49-F238E27FC236}">
                <a16:creationId xmlns:a16="http://schemas.microsoft.com/office/drawing/2014/main" id="{050B68AA-CCE7-FDA9-AE70-55D4ADB27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028" y="3871428"/>
            <a:ext cx="4415337" cy="248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F10D5-35AB-67C3-16AE-3771C6383664}"/>
              </a:ext>
            </a:extLst>
          </p:cNvPr>
          <p:cNvSpPr txBox="1"/>
          <p:nvPr/>
        </p:nvSpPr>
        <p:spPr>
          <a:xfrm>
            <a:off x="9100970" y="624611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2-dimensional</a:t>
            </a:r>
          </a:p>
        </p:txBody>
      </p:sp>
      <p:pic>
        <p:nvPicPr>
          <p:cNvPr id="2050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D21A721F-B003-6B2C-ACB9-095D1E3BB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66" y="995863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A43148-BBB0-4FDC-3B84-1C3F0B80E3B2}"/>
              </a:ext>
            </a:extLst>
          </p:cNvPr>
          <p:cNvSpPr txBox="1"/>
          <p:nvPr/>
        </p:nvSpPr>
        <p:spPr>
          <a:xfrm>
            <a:off x="8197328" y="2499230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047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561391-17D5-27BD-99D4-2F6DAC65162B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8: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Image Segmentation Using DBSCAN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3F538-9D21-3C4E-CB6D-1D128771A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443760"/>
            <a:ext cx="6767436" cy="3018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4C89DC-13A7-71D1-5447-84E888CE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54" y="3461880"/>
            <a:ext cx="6936822" cy="3088311"/>
          </a:xfrm>
          <a:prstGeom prst="rect">
            <a:avLst/>
          </a:prstGeom>
        </p:spPr>
      </p:pic>
      <p:pic>
        <p:nvPicPr>
          <p:cNvPr id="1028" name="Picture 4" descr="Density-Based Spatial Clustering of Applications with Noise (DBSCAN) -  PRIMO.ai">
            <a:extLst>
              <a:ext uri="{FF2B5EF4-FFF2-40B4-BE49-F238E27FC236}">
                <a16:creationId xmlns:a16="http://schemas.microsoft.com/office/drawing/2014/main" id="{AA7AAB33-F584-5705-2971-5DEC890A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572" y="3672221"/>
            <a:ext cx="4581674" cy="28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881766D8-79AC-0402-69DD-A41FDC1D5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995" y="1121641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7B0B4-FA09-2995-7DA2-811863CA8C97}"/>
              </a:ext>
            </a:extLst>
          </p:cNvPr>
          <p:cNvSpPr txBox="1"/>
          <p:nvPr/>
        </p:nvSpPr>
        <p:spPr>
          <a:xfrm>
            <a:off x="8438657" y="2625008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42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4B632D-2EBE-45A1-2B22-91F61D9B7FFB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9: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Image Segmentation Using Mean Shift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DD43-505D-105E-A990-953E42E6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653791"/>
            <a:ext cx="7772400" cy="2775209"/>
          </a:xfrm>
          <a:prstGeom prst="rect">
            <a:avLst/>
          </a:prstGeom>
        </p:spPr>
      </p:pic>
      <p:pic>
        <p:nvPicPr>
          <p:cNvPr id="6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5AE93BF8-D541-6D42-3A38-FEE7D02A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90" y="1239975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5EE7F-9600-902B-78C7-C05587E98E60}"/>
              </a:ext>
            </a:extLst>
          </p:cNvPr>
          <p:cNvSpPr txBox="1"/>
          <p:nvPr/>
        </p:nvSpPr>
        <p:spPr>
          <a:xfrm>
            <a:off x="8881856" y="2743342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F8EC9-04E3-1A74-1E1F-7574EED9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3523379"/>
            <a:ext cx="7772400" cy="2820629"/>
          </a:xfrm>
          <a:prstGeom prst="rect">
            <a:avLst/>
          </a:prstGeom>
        </p:spPr>
      </p:pic>
      <p:pic>
        <p:nvPicPr>
          <p:cNvPr id="1026" name="Picture 2" descr="Mean Shift Clustering Overview">
            <a:extLst>
              <a:ext uri="{FF2B5EF4-FFF2-40B4-BE49-F238E27FC236}">
                <a16:creationId xmlns:a16="http://schemas.microsoft.com/office/drawing/2014/main" id="{C5CAEAA1-3B7A-E347-B01B-9C2BA3828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862" y="3578286"/>
            <a:ext cx="3840946" cy="271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686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DC5B5C-FF5E-33A6-8E57-5DBB502AAE21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(Agenda for Today’s Meeting) Module 10: Image Segmentation Using SoftMax Classifier </a:t>
            </a:r>
            <a:endParaRPr lang="en-US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67710-F4C5-AB4E-5777-1EF188BF1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2" y="532179"/>
            <a:ext cx="7772400" cy="2803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F9F8B0-8C34-147B-2114-B00D57C53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32" y="3452560"/>
            <a:ext cx="7772400" cy="2826327"/>
          </a:xfrm>
          <a:prstGeom prst="rect">
            <a:avLst/>
          </a:prstGeom>
        </p:spPr>
      </p:pic>
      <p:pic>
        <p:nvPicPr>
          <p:cNvPr id="7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42618491-D9E0-24BB-9C1E-1E03AFF57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373" y="1239975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38927-BD53-726F-D8D4-BFA7CBBC41B1}"/>
              </a:ext>
            </a:extLst>
          </p:cNvPr>
          <p:cNvSpPr txBox="1"/>
          <p:nvPr/>
        </p:nvSpPr>
        <p:spPr>
          <a:xfrm>
            <a:off x="8516096" y="2818646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9BBD37-1B56-03D8-3FB6-2E3285C32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42845" y="3105569"/>
            <a:ext cx="1868620" cy="215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9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BB11C-807F-6604-4191-DAEEF0765E90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(Agenda for Today’s Meeting) Module 11: Image Segmentation Using U-Net </a:t>
            </a:r>
            <a:endParaRPr lang="en-US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530CF-B92A-6FB1-9446-5B441BC2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3" y="587600"/>
            <a:ext cx="5695957" cy="3029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579615-02E1-1C65-3F9B-7CD85606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03" y="3786692"/>
            <a:ext cx="5521925" cy="2978683"/>
          </a:xfrm>
          <a:prstGeom prst="rect">
            <a:avLst/>
          </a:prstGeom>
        </p:spPr>
      </p:pic>
      <p:pic>
        <p:nvPicPr>
          <p:cNvPr id="3074" name="Picture 2" descr="U-Net: A Comprehensive Guide to Its Architecture and Applications - viso.ai">
            <a:extLst>
              <a:ext uri="{FF2B5EF4-FFF2-40B4-BE49-F238E27FC236}">
                <a16:creationId xmlns:a16="http://schemas.microsoft.com/office/drawing/2014/main" id="{FAEC57FE-BC93-AEB4-4FBB-C39F6D646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439" y="2795754"/>
            <a:ext cx="4488859" cy="164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55EDFD-4B5B-7933-5C59-9CFDE01FE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006" y="2747234"/>
            <a:ext cx="1100866" cy="7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54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87AB-4C83-E34C-CBDF-3BC23620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5" y="386432"/>
            <a:ext cx="5947448" cy="418715"/>
          </a:xfrm>
        </p:spPr>
        <p:txBody>
          <a:bodyPr>
            <a:normAutofit fontScale="90000"/>
          </a:bodyPr>
          <a:lstStyle/>
          <a:p>
            <a:r>
              <a:rPr lang="en-US" dirty="0"/>
              <a:t>Prostate Cancer &amp; Gleason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FE69-3B40-DACF-2F65-82C8FBD2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72" y="1352699"/>
            <a:ext cx="11937856" cy="758495"/>
          </a:xfrm>
        </p:spPr>
        <p:txBody>
          <a:bodyPr>
            <a:normAutofit fontScale="92500"/>
          </a:bodyPr>
          <a:lstStyle/>
          <a:p>
            <a:pPr marL="0" lvl="2" indent="0">
              <a:buNone/>
            </a:pPr>
            <a:r>
              <a:rPr lang="en-US" dirty="0">
                <a:solidFill>
                  <a:schemeClr val="tx1"/>
                </a:solidFill>
              </a:rPr>
              <a:t>The Gleason grading system is used to assess </a:t>
            </a:r>
            <a:r>
              <a:rPr lang="en-US" b="1" dirty="0">
                <a:solidFill>
                  <a:srgbClr val="002060"/>
                </a:solidFill>
              </a:rPr>
              <a:t>how aggressive the cancer is</a:t>
            </a:r>
            <a:r>
              <a:rPr lang="en-US" dirty="0">
                <a:solidFill>
                  <a:schemeClr val="tx1"/>
                </a:solidFill>
              </a:rPr>
              <a:t>, based on glandular architecture seen in H&amp;E-stained biopsy tissue. This grade influence treatment decisions: surveillance vs surgery/radiation.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09D1A-5C37-2235-55AA-FB2CC756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diagram of a pattern&#10;&#10;AI-generated content may be incorrect.">
            <a:extLst>
              <a:ext uri="{FF2B5EF4-FFF2-40B4-BE49-F238E27FC236}">
                <a16:creationId xmlns:a16="http://schemas.microsoft.com/office/drawing/2014/main" id="{9A5C4085-24C1-D9D6-CE12-B2932929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57" y="2111194"/>
            <a:ext cx="5298711" cy="3965629"/>
          </a:xfrm>
          <a:prstGeom prst="rect">
            <a:avLst/>
          </a:prstGeom>
        </p:spPr>
      </p:pic>
      <p:pic>
        <p:nvPicPr>
          <p:cNvPr id="10" name="Picture 9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0B9F1031-3B85-158D-489C-035825F9A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672" y="2658746"/>
            <a:ext cx="6472257" cy="23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E1DA-7493-695A-1399-A6736DD85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E782-5BF5-5600-3376-9DFC92AA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5" y="386432"/>
            <a:ext cx="5947448" cy="418715"/>
          </a:xfrm>
        </p:spPr>
        <p:txBody>
          <a:bodyPr>
            <a:normAutofit fontScale="90000"/>
          </a:bodyPr>
          <a:lstStyle/>
          <a:p>
            <a:r>
              <a:rPr lang="en-US" dirty="0"/>
              <a:t>Why Automate Tissue Segmentation?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DFB59-4D0E-6142-F63B-E5B6162F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9CC1F49A-3D7C-514E-9A26-773538A3D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41" y="2778304"/>
            <a:ext cx="6472257" cy="23822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46AE4-E93A-C299-A6BC-C2E3D74A2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20" y="1685209"/>
            <a:ext cx="5277721" cy="1171908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Manual Gleason grading is </a:t>
            </a:r>
            <a:r>
              <a:rPr lang="en-US" b="0" dirty="0">
                <a:solidFill>
                  <a:schemeClr val="accent1"/>
                </a:solidFill>
              </a:rPr>
              <a:t>time-consuming</a:t>
            </a:r>
            <a:r>
              <a:rPr lang="en-US" b="0" dirty="0">
                <a:solidFill>
                  <a:schemeClr val="tx1"/>
                </a:solidFill>
              </a:rPr>
              <a:t> and subject to </a:t>
            </a:r>
            <a:r>
              <a:rPr lang="en-US" b="0" dirty="0">
                <a:solidFill>
                  <a:schemeClr val="accent1"/>
                </a:solidFill>
              </a:rPr>
              <a:t>interobserver variability</a:t>
            </a:r>
            <a:r>
              <a:rPr lang="en-US" b="0" dirty="0">
                <a:solidFill>
                  <a:schemeClr val="tx1"/>
                </a:solidFill>
              </a:rPr>
              <a:t>, especially between intermediate grades.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0C317-A81F-4575-3FA4-5C3E388EEB46}"/>
              </a:ext>
            </a:extLst>
          </p:cNvPr>
          <p:cNvSpPr txBox="1"/>
          <p:nvPr/>
        </p:nvSpPr>
        <p:spPr>
          <a:xfrm>
            <a:off x="290319" y="3558132"/>
            <a:ext cx="5448541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67" dirty="0"/>
              <a:t>Automated segmentation into benign epithelium, stroma, and Gleason patterns will: </a:t>
            </a:r>
            <a:r>
              <a:rPr lang="en-US" sz="1867" dirty="0">
                <a:solidFill>
                  <a:srgbClr val="0070C0"/>
                </a:solidFill>
              </a:rPr>
              <a:t>a) standardize diagnosis</a:t>
            </a:r>
            <a:r>
              <a:rPr lang="en-US" sz="1867" dirty="0"/>
              <a:t>, and </a:t>
            </a:r>
            <a:r>
              <a:rPr lang="en-US" sz="1867" dirty="0">
                <a:solidFill>
                  <a:srgbClr val="0070C0"/>
                </a:solidFill>
              </a:rPr>
              <a:t>b) enable large-scale analysis across thousands of cases</a:t>
            </a:r>
          </a:p>
        </p:txBody>
      </p:sp>
    </p:spTree>
    <p:extLst>
      <p:ext uri="{BB962C8B-B14F-4D97-AF65-F5344CB8AC3E}">
        <p14:creationId xmlns:p14="http://schemas.microsoft.com/office/powerpoint/2010/main" val="218578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FFFE96-81B2-2932-0CF6-DB25B3216B94}"/>
              </a:ext>
            </a:extLst>
          </p:cNvPr>
          <p:cNvSpPr txBox="1"/>
          <p:nvPr/>
        </p:nvSpPr>
        <p:spPr>
          <a:xfrm>
            <a:off x="290623" y="95693"/>
            <a:ext cx="1084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 (Image and Mask Pairs)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B372D-590A-F881-BCAC-FB4EC14F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3" y="598217"/>
            <a:ext cx="3096275" cy="1739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A8A289-5FD9-892B-01D4-FCF73450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40" y="670123"/>
            <a:ext cx="1782860" cy="1595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58352F-C205-553D-70FB-7E2B2FD167C9}"/>
              </a:ext>
            </a:extLst>
          </p:cNvPr>
          <p:cNvCxnSpPr>
            <a:stCxn id="5" idx="3"/>
          </p:cNvCxnSpPr>
          <p:nvPr/>
        </p:nvCxnSpPr>
        <p:spPr>
          <a:xfrm flipV="1">
            <a:off x="3386898" y="1467718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C972A7-6CDB-E3A4-9407-9D2C1BAE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047" y="777921"/>
            <a:ext cx="2443377" cy="1379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744321-4243-ABA7-A565-E62D9FC58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845" y="865569"/>
            <a:ext cx="1574851" cy="120429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0FE4F-7C2C-5F49-8F45-478AC3556ABE}"/>
              </a:ext>
            </a:extLst>
          </p:cNvPr>
          <p:cNvCxnSpPr/>
          <p:nvPr/>
        </p:nvCxnSpPr>
        <p:spPr>
          <a:xfrm flipV="1">
            <a:off x="9273124" y="1383449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9881A8E-7B71-ABA5-04D4-472FCBBE9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13" y="2631412"/>
            <a:ext cx="2637549" cy="149157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221FBA-D7AE-F259-CBA2-45A67ED94B65}"/>
              </a:ext>
            </a:extLst>
          </p:cNvPr>
          <p:cNvCxnSpPr/>
          <p:nvPr/>
        </p:nvCxnSpPr>
        <p:spPr>
          <a:xfrm flipV="1">
            <a:off x="3152023" y="3377200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2876CB6-BA92-BE37-00BF-0FCA496B1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8014" y="2764668"/>
            <a:ext cx="1667857" cy="1225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4EA53D-AD86-A4DA-6E3F-6A1AA6E91E9F}"/>
              </a:ext>
            </a:extLst>
          </p:cNvPr>
          <p:cNvSpPr txBox="1"/>
          <p:nvPr/>
        </p:nvSpPr>
        <p:spPr>
          <a:xfrm>
            <a:off x="6029692" y="2500036"/>
            <a:ext cx="59651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0: background (non-tissue) or unknown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1: stroma (connective tissue, non-epithelium tissue)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2: healthy (benign) epithelium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3: cancerous epithelium (Gleason 3)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4: cancerous epithelium (Gleason 4)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5: cancerous epithelium (Gleason 5)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97FE37-B2E2-D29F-C020-AD3CAD420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623" y="4393572"/>
            <a:ext cx="7772400" cy="4245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8E7B38-7278-4E5C-F80F-0E175A1D2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623" y="4939365"/>
            <a:ext cx="7772400" cy="4509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15A01D-E885-09FC-867A-455B605827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623" y="5568651"/>
            <a:ext cx="9964242" cy="42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D2B99D-894F-FF75-EE50-594AD57ABD97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1: Loading of Slide-Mask Pairs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9CD7D-BCCF-CEB1-8D56-70F4AE15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8" y="583609"/>
            <a:ext cx="6619205" cy="1191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419457-A2D5-8354-F1D1-52EB9605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92" y="1886332"/>
            <a:ext cx="2997068" cy="1665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06B6D3-1C53-3998-B919-995B065FC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703" y="1886332"/>
            <a:ext cx="3207355" cy="154266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BC4406-7E3A-D224-5967-2A51F807B347}"/>
              </a:ext>
            </a:extLst>
          </p:cNvPr>
          <p:cNvCxnSpPr>
            <a:cxnSpLocks/>
          </p:cNvCxnSpPr>
          <p:nvPr/>
        </p:nvCxnSpPr>
        <p:spPr>
          <a:xfrm>
            <a:off x="3388660" y="2571078"/>
            <a:ext cx="9574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5669B0-2E06-5155-3C06-DBA95B927FD6}"/>
              </a:ext>
            </a:extLst>
          </p:cNvPr>
          <p:cNvSpPr txBox="1"/>
          <p:nvPr/>
        </p:nvSpPr>
        <p:spPr>
          <a:xfrm>
            <a:off x="2341067" y="3530227"/>
            <a:ext cx="3629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Coupled image and mask files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86A940-A435-DD7E-8D93-F968C715D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503" y="4143848"/>
            <a:ext cx="1533503" cy="176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789CD7-D4F8-E5AC-CCFD-5CDA964EF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795" y="4143848"/>
            <a:ext cx="1375699" cy="16110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031454-3CEC-56D4-26CA-62EF5F5B9397}"/>
              </a:ext>
            </a:extLst>
          </p:cNvPr>
          <p:cNvCxnSpPr>
            <a:cxnSpLocks/>
          </p:cNvCxnSpPr>
          <p:nvPr/>
        </p:nvCxnSpPr>
        <p:spPr>
          <a:xfrm>
            <a:off x="2551006" y="4864250"/>
            <a:ext cx="19146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3949C6-D927-DD53-045A-5797595F02AE}"/>
              </a:ext>
            </a:extLst>
          </p:cNvPr>
          <p:cNvSpPr txBox="1"/>
          <p:nvPr/>
        </p:nvSpPr>
        <p:spPr>
          <a:xfrm>
            <a:off x="2551006" y="4949356"/>
            <a:ext cx="2043789" cy="33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Matched dimensions</a:t>
            </a:r>
          </a:p>
        </p:txBody>
      </p:sp>
    </p:spTree>
    <p:extLst>
      <p:ext uri="{BB962C8B-B14F-4D97-AF65-F5344CB8AC3E}">
        <p14:creationId xmlns:p14="http://schemas.microsoft.com/office/powerpoint/2010/main" val="234574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CC5A47-C770-3116-A460-2FD8A63BEAF4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2: Data Visualization and 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8B5BD-8599-E717-A07C-993281AC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601765"/>
            <a:ext cx="5051612" cy="1060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A04C7-EED1-F930-4CF5-E46D1790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76" y="1516042"/>
            <a:ext cx="4883395" cy="369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D9722-4B4E-78CB-CBDA-E7DEE622F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401" y="430899"/>
            <a:ext cx="1841500" cy="102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19EB2-7D9D-BDDC-55C6-74C4901657BB}"/>
              </a:ext>
            </a:extLst>
          </p:cNvPr>
          <p:cNvSpPr txBox="1"/>
          <p:nvPr/>
        </p:nvSpPr>
        <p:spPr>
          <a:xfrm>
            <a:off x="9068960" y="1947106"/>
            <a:ext cx="2897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signal to background ratios in masks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40EA9F-5D12-C633-D9E5-787CB9F4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169" y="2602848"/>
            <a:ext cx="5546464" cy="455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7B14BB-53E9-2B2E-AA8B-4EAE94A596B6}"/>
              </a:ext>
            </a:extLst>
          </p:cNvPr>
          <p:cNvSpPr txBox="1"/>
          <p:nvPr/>
        </p:nvSpPr>
        <p:spPr>
          <a:xfrm>
            <a:off x="8553104" y="3090446"/>
            <a:ext cx="352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class presence in masks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31B1FB-C1FB-8447-3902-317A91252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166" y="3583840"/>
            <a:ext cx="2917967" cy="556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EFAA41-1180-4B9F-148B-04D064AB7A3D}"/>
              </a:ext>
            </a:extLst>
          </p:cNvPr>
          <p:cNvSpPr txBox="1"/>
          <p:nvPr/>
        </p:nvSpPr>
        <p:spPr>
          <a:xfrm>
            <a:off x="8293501" y="4295397"/>
            <a:ext cx="3876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class distributions in masks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DBE29C-BC09-F701-0ECF-C731D29B0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8166" y="4633951"/>
            <a:ext cx="2897311" cy="2051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BC065B-E78C-3B77-48E4-8270F9627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2435" y="4140557"/>
            <a:ext cx="4282435" cy="2573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E1E685-2E9E-F521-0A2B-D48BA4BE3D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993" y="1700708"/>
            <a:ext cx="4141556" cy="24901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B34DAB-17D6-DE29-D345-73D91757878F}"/>
              </a:ext>
            </a:extLst>
          </p:cNvPr>
          <p:cNvSpPr txBox="1"/>
          <p:nvPr/>
        </p:nvSpPr>
        <p:spPr>
          <a:xfrm>
            <a:off x="4476666" y="2875358"/>
            <a:ext cx="158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Tile-wise plots by distribution of classes</a:t>
            </a:r>
          </a:p>
        </p:txBody>
      </p:sp>
    </p:spTree>
    <p:extLst>
      <p:ext uri="{BB962C8B-B14F-4D97-AF65-F5344CB8AC3E}">
        <p14:creationId xmlns:p14="http://schemas.microsoft.com/office/powerpoint/2010/main" val="4021701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C1190-0604-CCE1-6F36-1DD23E91B1CF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3: Image Pre-Preprocessing Using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65EEB-5B3D-8883-B39B-3A8D88578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3" y="619881"/>
            <a:ext cx="4133338" cy="944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85D56-083D-96AA-8937-8A26E79FF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47" y="1564472"/>
            <a:ext cx="1990165" cy="693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555606-5E73-52D7-ABCB-676984D996DD}"/>
              </a:ext>
            </a:extLst>
          </p:cNvPr>
          <p:cNvSpPr txBox="1"/>
          <p:nvPr/>
        </p:nvSpPr>
        <p:spPr>
          <a:xfrm>
            <a:off x="276447" y="2170509"/>
            <a:ext cx="2208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Min-max normalization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D408E6-0133-EB03-1D42-227CCCD5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82" y="5209388"/>
            <a:ext cx="2649633" cy="1128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0A7D9-B5E8-1F3C-16CD-0DF8E9C89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67" y="2544546"/>
            <a:ext cx="2060928" cy="137395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4B764F-1E16-459B-457A-E3DB6798F0BA}"/>
              </a:ext>
            </a:extLst>
          </p:cNvPr>
          <p:cNvCxnSpPr>
            <a:cxnSpLocks/>
          </p:cNvCxnSpPr>
          <p:nvPr/>
        </p:nvCxnSpPr>
        <p:spPr>
          <a:xfrm flipH="1">
            <a:off x="1440399" y="3918498"/>
            <a:ext cx="1" cy="847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F0CF3D-3D2B-BC56-7FF0-1B531908890C}"/>
              </a:ext>
            </a:extLst>
          </p:cNvPr>
          <p:cNvSpPr txBox="1"/>
          <p:nvPr/>
        </p:nvSpPr>
        <p:spPr>
          <a:xfrm>
            <a:off x="158112" y="4941949"/>
            <a:ext cx="2649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Channel-wise normalization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28165B-2118-EA7B-7DE6-0B490777D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379" y="2193339"/>
            <a:ext cx="6665919" cy="34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9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DAF7E-6FC2-8989-821F-FD490B77495F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5: Image (Tile) Data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B10AB-708E-5624-528F-3899A6EF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" y="443760"/>
            <a:ext cx="4087906" cy="1020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209650-9E87-4172-5DEE-AC69E9D6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73" y="3429000"/>
            <a:ext cx="2608879" cy="566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8ECD3-6847-6B27-7D82-2995F0705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1608805"/>
            <a:ext cx="3454801" cy="1820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34A9F7-DB66-2047-3701-2CDFA66A9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512" y="3429000"/>
            <a:ext cx="2901453" cy="566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388D7-FD82-03A3-3B76-2C6DB861E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837" y="1586492"/>
            <a:ext cx="3454801" cy="1772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22F05-9169-AC41-8178-4C97B9ECA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0130" y="3321765"/>
            <a:ext cx="2756495" cy="566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16ED49-D543-78E8-B860-4E48DE855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3227" y="1464025"/>
            <a:ext cx="3634442" cy="1883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E94273-ADDE-4E2B-6A80-36E2711F8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447" y="5935908"/>
            <a:ext cx="3981414" cy="47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D2DBD4-E0BE-9CCF-BD35-75D0BD34A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638" y="4265753"/>
            <a:ext cx="3132148" cy="1613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8BC9C-6C51-87A5-6708-5FD0D1A208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6714" y="5879093"/>
            <a:ext cx="2611045" cy="512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E13C02-FE7C-1900-C490-080FA981E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8792" y="4094450"/>
            <a:ext cx="3540846" cy="17846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88690B-4553-9B36-8D47-D0DA4C0D3E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7297" y="5879093"/>
            <a:ext cx="3031286" cy="5667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B01519-7C04-8B7D-0E36-86CA9F0C88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4141" y="3995924"/>
            <a:ext cx="3649098" cy="18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9A7A39-4795-6C66-967D-38939154B641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4: PyTorch Dataset Class and Data Loaders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4E817-C2DC-4B24-20F9-A6E343A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8" y="533006"/>
            <a:ext cx="5195944" cy="1196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E50EA7-054E-D186-1919-F726A598F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0" y="1873165"/>
            <a:ext cx="3528234" cy="2193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E2238C-A266-EDBE-DDF3-7FB8B7E9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4740408"/>
            <a:ext cx="4152422" cy="1196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809944-2D05-34DC-021F-0A845298E7A4}"/>
              </a:ext>
            </a:extLst>
          </p:cNvPr>
          <p:cNvSpPr txBox="1"/>
          <p:nvPr/>
        </p:nvSpPr>
        <p:spPr>
          <a:xfrm>
            <a:off x="924853" y="5942252"/>
            <a:ext cx="2649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Tile-wise processing of PANDA dataset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9BC1D-ACCF-5FAE-A3AA-CF80A2FEFE8C}"/>
              </a:ext>
            </a:extLst>
          </p:cNvPr>
          <p:cNvSpPr txBox="1"/>
          <p:nvPr/>
        </p:nvSpPr>
        <p:spPr>
          <a:xfrm>
            <a:off x="1027844" y="4111012"/>
            <a:ext cx="2649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Custom dataset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06F3A1-14E2-8088-054C-72621EA23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876" y="641424"/>
            <a:ext cx="3753898" cy="1088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C509A8-CA60-1D43-448C-28E3A07C753C}"/>
              </a:ext>
            </a:extLst>
          </p:cNvPr>
          <p:cNvSpPr txBox="1"/>
          <p:nvPr/>
        </p:nvSpPr>
        <p:spPr>
          <a:xfrm>
            <a:off x="5368006" y="1665222"/>
            <a:ext cx="421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 class iterates over image tiles, tuple contains image file and tile coordinates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DDBB4F-06B6-3250-5314-D437F11BC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9084" y="728403"/>
            <a:ext cx="2100326" cy="24642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2A23B8-5414-0C6F-33F0-57F2708F5D12}"/>
              </a:ext>
            </a:extLst>
          </p:cNvPr>
          <p:cNvSpPr txBox="1"/>
          <p:nvPr/>
        </p:nvSpPr>
        <p:spPr>
          <a:xfrm>
            <a:off x="10282369" y="3192685"/>
            <a:ext cx="1280748" cy="34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Example tile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74DC42-A8EE-6117-7123-1E0A9158F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9582" y="5432898"/>
            <a:ext cx="3177027" cy="4697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EE2D4A-10C6-01F3-054F-89C2329726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109" y="2413716"/>
            <a:ext cx="3906496" cy="28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73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509</Words>
  <Application>Microsoft Macintosh PowerPoint</Application>
  <PresentationFormat>Widescreen</PresentationFormat>
  <Paragraphs>74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Inter</vt:lpstr>
      <vt:lpstr>Times New Roman</vt:lpstr>
      <vt:lpstr>Wingdings</vt:lpstr>
      <vt:lpstr>Office Theme</vt:lpstr>
      <vt:lpstr>PowerPoint Presentation</vt:lpstr>
      <vt:lpstr>Prostate Cancer &amp; Gleason Grading</vt:lpstr>
      <vt:lpstr>Why Automate Tissue Segmentation?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Sharma, Rish</dc:creator>
  <cp:lastModifiedBy>Sharma, Rish</cp:lastModifiedBy>
  <cp:revision>14</cp:revision>
  <dcterms:created xsi:type="dcterms:W3CDTF">2025-05-20T19:51:32Z</dcterms:created>
  <dcterms:modified xsi:type="dcterms:W3CDTF">2025-05-20T20:57:02Z</dcterms:modified>
</cp:coreProperties>
</file>